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5" r:id="rId3"/>
    <p:sldId id="257" r:id="rId4"/>
    <p:sldId id="258" r:id="rId5"/>
    <p:sldId id="259" r:id="rId6"/>
    <p:sldId id="260" r:id="rId7"/>
    <p:sldId id="261" r:id="rId8"/>
    <p:sldId id="262" r:id="rId9"/>
    <p:sldId id="263" r:id="rId10"/>
    <p:sldId id="264" r:id="rId11"/>
    <p:sldId id="266"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9" autoAdjust="0"/>
    <p:restoredTop sz="94660"/>
  </p:normalViewPr>
  <p:slideViewPr>
    <p:cSldViewPr snapToGrid="0">
      <p:cViewPr varScale="1">
        <p:scale>
          <a:sx n="104" d="100"/>
          <a:sy n="104" d="100"/>
        </p:scale>
        <p:origin x="84" y="33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BC1FEC-B7F1-2E68-4C7E-CE2DD710AEE7}"/>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80342328-DB89-47FE-1927-6CCB2EE5AAAA}"/>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3DA583E3-6980-A736-402E-34A3CA636DFF}"/>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5" name="Footer Placeholder 4">
            <a:extLst>
              <a:ext uri="{FF2B5EF4-FFF2-40B4-BE49-F238E27FC236}">
                <a16:creationId xmlns:a16="http://schemas.microsoft.com/office/drawing/2014/main" id="{88BC18ED-A0F3-ED1E-15C3-A74A6F540E6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A9185B7-2438-581D-C293-3742A33FEEFF}"/>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1588101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AF5FA74-47B4-8828-E7F6-FC899F97B5FE}"/>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B4DEBCC2-DDD3-A6FF-3B92-CA219E11C6DD}"/>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EBFA883-83BF-47B0-F470-DA6DDAEAC61A}"/>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5" name="Footer Placeholder 4">
            <a:extLst>
              <a:ext uri="{FF2B5EF4-FFF2-40B4-BE49-F238E27FC236}">
                <a16:creationId xmlns:a16="http://schemas.microsoft.com/office/drawing/2014/main" id="{0A4A4355-40A7-3626-7ADE-3472C61E61B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62C2400-04E8-434B-DB8B-E5FC2785E56A}"/>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375824505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B7D642B4-C967-4FD6-C055-253499F684E8}"/>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0D03B73C-7E75-470C-F01D-BDF05DF452B5}"/>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8254914-8B45-A6F8-BEE2-B646B5660CF9}"/>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5" name="Footer Placeholder 4">
            <a:extLst>
              <a:ext uri="{FF2B5EF4-FFF2-40B4-BE49-F238E27FC236}">
                <a16:creationId xmlns:a16="http://schemas.microsoft.com/office/drawing/2014/main" id="{F2E2567A-6070-8174-2B5F-6F04BFCA220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7A3A134-25AB-EA3A-D0D6-8FE5187EA848}"/>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35024529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8E6903B-C197-201D-FF7A-B85738407A38}"/>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54E527EB-C89B-EBF5-E874-48AA881EF5EF}"/>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177D2C9-416D-8F8E-A3BF-B0B7855C0FEC}"/>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5" name="Footer Placeholder 4">
            <a:extLst>
              <a:ext uri="{FF2B5EF4-FFF2-40B4-BE49-F238E27FC236}">
                <a16:creationId xmlns:a16="http://schemas.microsoft.com/office/drawing/2014/main" id="{97A6542A-0492-33D5-CF55-195B782463B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267574D-17C7-A0FF-EE89-B575A07D61CE}"/>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21842443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35E620-12DE-37A4-7F65-B0B134DC09FE}"/>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6E0A624E-5471-3D0E-B6FB-CC056324699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23CB39A-8FA4-40DD-D8EA-9D39D6351F2E}"/>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5" name="Footer Placeholder 4">
            <a:extLst>
              <a:ext uri="{FF2B5EF4-FFF2-40B4-BE49-F238E27FC236}">
                <a16:creationId xmlns:a16="http://schemas.microsoft.com/office/drawing/2014/main" id="{D8660072-4919-AE02-E719-94D3AC24F91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8447A0E-F094-444A-684C-718FD6A081A7}"/>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25994241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E754DD-83B7-F05B-E822-5FEC77EC413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5F53F44D-F14D-5ADA-E25E-C2F616EC5D4F}"/>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47716CD4-0F10-869B-5D56-8397E45CA026}"/>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3EB8BF76-62FB-BC63-06F4-754A483A491D}"/>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6" name="Footer Placeholder 5">
            <a:extLst>
              <a:ext uri="{FF2B5EF4-FFF2-40B4-BE49-F238E27FC236}">
                <a16:creationId xmlns:a16="http://schemas.microsoft.com/office/drawing/2014/main" id="{466D02D5-6FDA-C978-7FB9-32668944EE2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A0FAABE0-C887-9A96-3A77-5E92A69082C7}"/>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15395481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6D0FBA-3DE2-36DF-1A9B-9118B7C856B2}"/>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7CFEAFA6-DC5B-BB13-4002-E576645E1E89}"/>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88A2F408-BE83-40A9-9A40-C06ACAFEDF84}"/>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ABE872F4-E47C-A680-2DE3-7EBEA42BBFD7}"/>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4DA42863-78F4-8736-68F2-C6DDEADD824D}"/>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C44EBFF8-CBDE-9BA1-65AE-BDADFF2733BC}"/>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8" name="Footer Placeholder 7">
            <a:extLst>
              <a:ext uri="{FF2B5EF4-FFF2-40B4-BE49-F238E27FC236}">
                <a16:creationId xmlns:a16="http://schemas.microsoft.com/office/drawing/2014/main" id="{0354132A-96AC-0C56-D82B-4661C2EAFAF6}"/>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1AA3EAA3-7879-A6DC-E466-872F84F5158E}"/>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178656960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E5DEAA-534B-6EAB-3441-34D57D5A7C2F}"/>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E19F2C9-386D-6DD6-0458-A7E37C1A018A}"/>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4" name="Footer Placeholder 3">
            <a:extLst>
              <a:ext uri="{FF2B5EF4-FFF2-40B4-BE49-F238E27FC236}">
                <a16:creationId xmlns:a16="http://schemas.microsoft.com/office/drawing/2014/main" id="{2E7F2194-4386-8A73-FF59-0CA65B6E0B80}"/>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BD4F7E63-9FCC-3AEF-7775-E39137DEE003}"/>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340349520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C1C8126B-D945-ECDA-CDF9-0629397782A5}"/>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3" name="Footer Placeholder 2">
            <a:extLst>
              <a:ext uri="{FF2B5EF4-FFF2-40B4-BE49-F238E27FC236}">
                <a16:creationId xmlns:a16="http://schemas.microsoft.com/office/drawing/2014/main" id="{85C6902D-7278-7860-CB9F-2858FB9BD397}"/>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8931363F-D8B4-6837-65A5-316AF8DEAA68}"/>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38012864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7B9C85-DC07-36BC-78D5-87F626CED6C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4406D470-E8CA-FE72-117A-762B3616CDD8}"/>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34B71ABF-94B1-A651-5832-EB18DFD7A38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17B38026-7F08-8AB7-49A6-7F9FA53787BB}"/>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6" name="Footer Placeholder 5">
            <a:extLst>
              <a:ext uri="{FF2B5EF4-FFF2-40B4-BE49-F238E27FC236}">
                <a16:creationId xmlns:a16="http://schemas.microsoft.com/office/drawing/2014/main" id="{69CAFD94-B7A1-72C9-1443-3243AE304CC4}"/>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2FA3E80-A7A9-A50A-6C0C-1B527E9312A8}"/>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124923480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B3EED63-FD66-8EB5-6A52-39CF100DE380}"/>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54F94BBF-6E6B-A2DE-D4B8-30311783F248}"/>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22D46EFC-4AC7-98E4-C089-599B64E1A18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2F495837-E895-9F9A-2255-2A70598FA594}"/>
              </a:ext>
            </a:extLst>
          </p:cNvPr>
          <p:cNvSpPr>
            <a:spLocks noGrp="1"/>
          </p:cNvSpPr>
          <p:nvPr>
            <p:ph type="dt" sz="half" idx="10"/>
          </p:nvPr>
        </p:nvSpPr>
        <p:spPr/>
        <p:txBody>
          <a:bodyPr/>
          <a:lstStyle/>
          <a:p>
            <a:fld id="{103A6F39-A9B2-4E46-8E18-66DBFA70188C}" type="datetimeFigureOut">
              <a:rPr lang="en-US" smtClean="0"/>
              <a:t>8/17/2023</a:t>
            </a:fld>
            <a:endParaRPr lang="en-US"/>
          </a:p>
        </p:txBody>
      </p:sp>
      <p:sp>
        <p:nvSpPr>
          <p:cNvPr id="6" name="Footer Placeholder 5">
            <a:extLst>
              <a:ext uri="{FF2B5EF4-FFF2-40B4-BE49-F238E27FC236}">
                <a16:creationId xmlns:a16="http://schemas.microsoft.com/office/drawing/2014/main" id="{23377236-E344-129C-907E-5AFC9F9D8426}"/>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6DFCFB0D-4F1B-9E04-2664-2AD7A38746BA}"/>
              </a:ext>
            </a:extLst>
          </p:cNvPr>
          <p:cNvSpPr>
            <a:spLocks noGrp="1"/>
          </p:cNvSpPr>
          <p:nvPr>
            <p:ph type="sldNum" sz="quarter" idx="12"/>
          </p:nvPr>
        </p:nvSpPr>
        <p:spPr/>
        <p:txBody>
          <a:bodyPr/>
          <a:lstStyle/>
          <a:p>
            <a:fld id="{749BA66C-539E-4F84-8A69-816B8A9AC1CB}" type="slidenum">
              <a:rPr lang="en-US" smtClean="0"/>
              <a:t>‹#›</a:t>
            </a:fld>
            <a:endParaRPr lang="en-US"/>
          </a:p>
        </p:txBody>
      </p:sp>
    </p:spTree>
    <p:extLst>
      <p:ext uri="{BB962C8B-B14F-4D97-AF65-F5344CB8AC3E}">
        <p14:creationId xmlns:p14="http://schemas.microsoft.com/office/powerpoint/2010/main" val="109084264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4">
            <a:lumMod val="40000"/>
            <a:lumOff val="60000"/>
          </a:schemeClr>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CD4771A9-D5E2-6924-094D-1EDBD8D8D89F}"/>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2CF3AF81-36DA-9D8A-9691-9CBC04E5F20C}"/>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92ED771-1EEC-0538-111D-73489D577205}"/>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03A6F39-A9B2-4E46-8E18-66DBFA70188C}" type="datetimeFigureOut">
              <a:rPr lang="en-US" smtClean="0"/>
              <a:t>8/17/2023</a:t>
            </a:fld>
            <a:endParaRPr lang="en-US"/>
          </a:p>
        </p:txBody>
      </p:sp>
      <p:sp>
        <p:nvSpPr>
          <p:cNvPr id="5" name="Footer Placeholder 4">
            <a:extLst>
              <a:ext uri="{FF2B5EF4-FFF2-40B4-BE49-F238E27FC236}">
                <a16:creationId xmlns:a16="http://schemas.microsoft.com/office/drawing/2014/main" id="{F4E7AFC9-A84E-6D70-D876-DC0CDEA0866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5353A011-6D5E-864E-761B-661181B587A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49BA66C-539E-4F84-8A69-816B8A9AC1CB}" type="slidenum">
              <a:rPr lang="en-US" smtClean="0"/>
              <a:t>‹#›</a:t>
            </a:fld>
            <a:endParaRPr lang="en-US"/>
          </a:p>
        </p:txBody>
      </p:sp>
    </p:spTree>
    <p:extLst>
      <p:ext uri="{BB962C8B-B14F-4D97-AF65-F5344CB8AC3E}">
        <p14:creationId xmlns:p14="http://schemas.microsoft.com/office/powerpoint/2010/main" val="391759558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48A2E01-0EA1-B937-7853-4865B4105CAA}"/>
              </a:ext>
            </a:extLst>
          </p:cNvPr>
          <p:cNvSpPr>
            <a:spLocks noGrp="1"/>
          </p:cNvSpPr>
          <p:nvPr>
            <p:ph type="ctrTitle"/>
          </p:nvPr>
        </p:nvSpPr>
        <p:spPr/>
        <p:txBody>
          <a:bodyPr>
            <a:normAutofit fontScale="90000"/>
          </a:bodyPr>
          <a:lstStyle/>
          <a:p>
            <a:r>
              <a:rPr lang="sr-Latn-RS" dirty="0"/>
              <a:t>RATIONAL THERAPY AND </a:t>
            </a:r>
            <a:r>
              <a:rPr lang="en-US" dirty="0"/>
              <a:t>INAPPROPRIATE PRESCRIBING </a:t>
            </a:r>
          </a:p>
        </p:txBody>
      </p:sp>
      <p:sp>
        <p:nvSpPr>
          <p:cNvPr id="3" name="Subtitle 2">
            <a:extLst>
              <a:ext uri="{FF2B5EF4-FFF2-40B4-BE49-F238E27FC236}">
                <a16:creationId xmlns:a16="http://schemas.microsoft.com/office/drawing/2014/main" id="{2B3C6261-E2CC-7C18-B41F-42D7BFA98B1D}"/>
              </a:ext>
            </a:extLst>
          </p:cNvPr>
          <p:cNvSpPr>
            <a:spLocks noGrp="1"/>
          </p:cNvSpPr>
          <p:nvPr>
            <p:ph type="subTitle" idx="1"/>
          </p:nvPr>
        </p:nvSpPr>
        <p:spPr/>
        <p:txBody>
          <a:bodyPr/>
          <a:lstStyle/>
          <a:p>
            <a:r>
              <a:rPr lang="sr-Latn-RS" dirty="0"/>
              <a:t>Prof. Slobodan M. Janković</a:t>
            </a:r>
            <a:endParaRPr lang="en-US" dirty="0"/>
          </a:p>
        </p:txBody>
      </p:sp>
    </p:spTree>
    <p:extLst>
      <p:ext uri="{BB962C8B-B14F-4D97-AF65-F5344CB8AC3E}">
        <p14:creationId xmlns:p14="http://schemas.microsoft.com/office/powerpoint/2010/main" val="4737193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9BEEABA-8A4E-B950-DA31-3A3832F369F7}"/>
              </a:ext>
            </a:extLst>
          </p:cNvPr>
          <p:cNvSpPr>
            <a:spLocks noGrp="1"/>
          </p:cNvSpPr>
          <p:nvPr>
            <p:ph type="title"/>
          </p:nvPr>
        </p:nvSpPr>
        <p:spPr/>
        <p:txBody>
          <a:bodyPr/>
          <a:lstStyle/>
          <a:p>
            <a:r>
              <a:rPr lang="sr-Latn-RS" dirty="0"/>
              <a:t>Phases of clinical audit – cont.</a:t>
            </a:r>
            <a:endParaRPr lang="en-US" dirty="0"/>
          </a:p>
        </p:txBody>
      </p:sp>
      <p:sp>
        <p:nvSpPr>
          <p:cNvPr id="3" name="Content Placeholder 2">
            <a:extLst>
              <a:ext uri="{FF2B5EF4-FFF2-40B4-BE49-F238E27FC236}">
                <a16:creationId xmlns:a16="http://schemas.microsoft.com/office/drawing/2014/main" id="{BB35A818-33B2-6EF2-B22A-B8975656CE4B}"/>
              </a:ext>
            </a:extLst>
          </p:cNvPr>
          <p:cNvSpPr>
            <a:spLocks noGrp="1"/>
          </p:cNvSpPr>
          <p:nvPr>
            <p:ph idx="1"/>
          </p:nvPr>
        </p:nvSpPr>
        <p:spPr/>
        <p:txBody>
          <a:bodyPr/>
          <a:lstStyle/>
          <a:p>
            <a:r>
              <a:rPr lang="sr-Latn-RS" dirty="0"/>
              <a:t>Phase </a:t>
            </a:r>
            <a:r>
              <a:rPr lang="en-GB" dirty="0"/>
              <a:t>7</a:t>
            </a:r>
            <a:r>
              <a:rPr lang="sr-Latn-RS" dirty="0"/>
              <a:t> -</a:t>
            </a:r>
            <a:r>
              <a:rPr lang="en-GB" dirty="0"/>
              <a:t> at the end of the discussion, the </a:t>
            </a:r>
            <a:r>
              <a:rPr lang="en-GB" dirty="0" err="1"/>
              <a:t>Commi</a:t>
            </a:r>
            <a:r>
              <a:rPr lang="sr-Latn-RS" dirty="0"/>
              <a:t>ttee</a:t>
            </a:r>
            <a:r>
              <a:rPr lang="en-GB" dirty="0"/>
              <a:t> formulates definitive conclusions of the revision of therapy and proposals for prescription corrections on which everyone agrees - both the members of the </a:t>
            </a:r>
            <a:r>
              <a:rPr lang="en-GB" dirty="0" err="1"/>
              <a:t>Commi</a:t>
            </a:r>
            <a:r>
              <a:rPr lang="sr-Latn-RS" dirty="0"/>
              <a:t>ttee</a:t>
            </a:r>
            <a:r>
              <a:rPr lang="en-GB" dirty="0"/>
              <a:t> and the doctors of the </a:t>
            </a:r>
            <a:r>
              <a:rPr lang="sr-Latn-RS" dirty="0"/>
              <a:t>reviewed</a:t>
            </a:r>
            <a:r>
              <a:rPr lang="en-GB" dirty="0"/>
              <a:t> department; </a:t>
            </a:r>
            <a:endParaRPr lang="sr-Latn-RS" dirty="0"/>
          </a:p>
          <a:p>
            <a:r>
              <a:rPr lang="sr-Latn-RS" dirty="0"/>
              <a:t>Phase </a:t>
            </a:r>
            <a:r>
              <a:rPr lang="en-GB" dirty="0"/>
              <a:t>8</a:t>
            </a:r>
            <a:r>
              <a:rPr lang="sr-Latn-RS" dirty="0"/>
              <a:t> -</a:t>
            </a:r>
            <a:r>
              <a:rPr lang="en-GB" dirty="0"/>
              <a:t> definitive conclusions are written down and forwarded to the head of the department and the director of the health institution, who are further obliged to control the implementation of prescription corrections in practice.</a:t>
            </a:r>
            <a:endParaRPr lang="en-US" dirty="0"/>
          </a:p>
        </p:txBody>
      </p:sp>
    </p:spTree>
    <p:extLst>
      <p:ext uri="{BB962C8B-B14F-4D97-AF65-F5344CB8AC3E}">
        <p14:creationId xmlns:p14="http://schemas.microsoft.com/office/powerpoint/2010/main" val="25753306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D49B11E-1F66-C621-64A2-8DACC98763CA}"/>
              </a:ext>
            </a:extLst>
          </p:cNvPr>
          <p:cNvSpPr>
            <a:spLocks noGrp="1"/>
          </p:cNvSpPr>
          <p:nvPr>
            <p:ph type="title"/>
          </p:nvPr>
        </p:nvSpPr>
        <p:spPr/>
        <p:txBody>
          <a:bodyPr/>
          <a:lstStyle/>
          <a:p>
            <a:r>
              <a:rPr lang="sr-Latn-RS" dirty="0"/>
              <a:t>Conclusions</a:t>
            </a:r>
            <a:endParaRPr lang="en-US" dirty="0"/>
          </a:p>
        </p:txBody>
      </p:sp>
      <p:sp>
        <p:nvSpPr>
          <p:cNvPr id="3" name="Content Placeholder 2">
            <a:extLst>
              <a:ext uri="{FF2B5EF4-FFF2-40B4-BE49-F238E27FC236}">
                <a16:creationId xmlns:a16="http://schemas.microsoft.com/office/drawing/2014/main" id="{C325235E-C354-4BE4-6A66-FFEC541BBC07}"/>
              </a:ext>
            </a:extLst>
          </p:cNvPr>
          <p:cNvSpPr>
            <a:spLocks noGrp="1"/>
          </p:cNvSpPr>
          <p:nvPr>
            <p:ph idx="1"/>
          </p:nvPr>
        </p:nvSpPr>
        <p:spPr/>
        <p:txBody>
          <a:bodyPr/>
          <a:lstStyle/>
          <a:p>
            <a:r>
              <a:rPr lang="en-GB" dirty="0"/>
              <a:t>The process of clinical review of therapy has proven to be an extremely effective tool in practice, with long-term positive effects, because corrections of inappropriate prescribing are carried out far more effectively when prescribing doctors understand where they are wrong, and when it is pointed out to them without judgment or violation of their personal integrity.</a:t>
            </a:r>
            <a:endParaRPr lang="en-US" dirty="0"/>
          </a:p>
        </p:txBody>
      </p:sp>
    </p:spTree>
    <p:extLst>
      <p:ext uri="{BB962C8B-B14F-4D97-AF65-F5344CB8AC3E}">
        <p14:creationId xmlns:p14="http://schemas.microsoft.com/office/powerpoint/2010/main" val="22416252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811711-469B-6919-CD7D-52B01FBDDCA4}"/>
              </a:ext>
            </a:extLst>
          </p:cNvPr>
          <p:cNvSpPr>
            <a:spLocks noGrp="1"/>
          </p:cNvSpPr>
          <p:nvPr>
            <p:ph type="title"/>
          </p:nvPr>
        </p:nvSpPr>
        <p:spPr/>
        <p:txBody>
          <a:bodyPr/>
          <a:lstStyle/>
          <a:p>
            <a:r>
              <a:rPr lang="sr-Latn-RS" dirty="0"/>
              <a:t>Introduction</a:t>
            </a:r>
            <a:endParaRPr lang="en-US" dirty="0"/>
          </a:p>
        </p:txBody>
      </p:sp>
      <p:sp>
        <p:nvSpPr>
          <p:cNvPr id="3" name="Content Placeholder 2">
            <a:extLst>
              <a:ext uri="{FF2B5EF4-FFF2-40B4-BE49-F238E27FC236}">
                <a16:creationId xmlns:a16="http://schemas.microsoft.com/office/drawing/2014/main" id="{B08EE58D-C069-626F-2FF6-E99ED9CE7B07}"/>
              </a:ext>
            </a:extLst>
          </p:cNvPr>
          <p:cNvSpPr>
            <a:spLocks noGrp="1"/>
          </p:cNvSpPr>
          <p:nvPr>
            <p:ph idx="1"/>
          </p:nvPr>
        </p:nvSpPr>
        <p:spPr/>
        <p:txBody>
          <a:bodyPr>
            <a:normAutofit fontScale="92500" lnSpcReduction="10000"/>
          </a:bodyPr>
          <a:lstStyle/>
          <a:p>
            <a:r>
              <a:rPr lang="en-GB" dirty="0"/>
              <a:t>No matter how hard doctors at all levels of health care try to prescribe optimal therapy for their patients, errors in prescribing drugs are encountered relatively often. </a:t>
            </a:r>
            <a:endParaRPr lang="sr-Latn-RS" dirty="0"/>
          </a:p>
          <a:p>
            <a:r>
              <a:rPr lang="en-GB" dirty="0"/>
              <a:t>These mistakes mostly have no consequences, but sometimes they can lead to serious damage to health and even death of the patient. </a:t>
            </a:r>
            <a:endParaRPr lang="sr-Latn-RS" dirty="0"/>
          </a:p>
          <a:p>
            <a:r>
              <a:rPr lang="en-GB" dirty="0"/>
              <a:t>Let us recall only the cases of Steven-Johnson syndrome in patients with epilepsy who were prescribed high doses of </a:t>
            </a:r>
            <a:r>
              <a:rPr lang="en-GB" dirty="0" err="1"/>
              <a:t>lamotrogine</a:t>
            </a:r>
            <a:r>
              <a:rPr lang="en-GB" dirty="0"/>
              <a:t> from the beginning . </a:t>
            </a:r>
            <a:endParaRPr lang="sr-Latn-RS" dirty="0"/>
          </a:p>
          <a:p>
            <a:r>
              <a:rPr lang="en-GB" dirty="0"/>
              <a:t>That is why it is important to focus efforts on detecting errors in the prescription of drugs as early as possible, starting from the moment of prescription, regardless of the fact that the consequences have not yet occurred. </a:t>
            </a:r>
            <a:endParaRPr lang="en-US" dirty="0"/>
          </a:p>
        </p:txBody>
      </p:sp>
    </p:spTree>
    <p:extLst>
      <p:ext uri="{BB962C8B-B14F-4D97-AF65-F5344CB8AC3E}">
        <p14:creationId xmlns:p14="http://schemas.microsoft.com/office/powerpoint/2010/main" val="4862151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77D694-192B-14D8-E0B6-B103AD901D86}"/>
              </a:ext>
            </a:extLst>
          </p:cNvPr>
          <p:cNvSpPr>
            <a:spLocks noGrp="1"/>
          </p:cNvSpPr>
          <p:nvPr>
            <p:ph type="title"/>
          </p:nvPr>
        </p:nvSpPr>
        <p:spPr/>
        <p:txBody>
          <a:bodyPr/>
          <a:lstStyle/>
          <a:p>
            <a:r>
              <a:rPr lang="sr-Latn-RS" dirty="0"/>
              <a:t>Criteria for potentially inappropriate prescribing</a:t>
            </a:r>
            <a:endParaRPr lang="en-US" dirty="0"/>
          </a:p>
        </p:txBody>
      </p:sp>
      <p:sp>
        <p:nvSpPr>
          <p:cNvPr id="3" name="Content Placeholder 2">
            <a:extLst>
              <a:ext uri="{FF2B5EF4-FFF2-40B4-BE49-F238E27FC236}">
                <a16:creationId xmlns:a16="http://schemas.microsoft.com/office/drawing/2014/main" id="{E6AC22B9-471E-D8FF-9ADE-9F5C170D74B4}"/>
              </a:ext>
            </a:extLst>
          </p:cNvPr>
          <p:cNvSpPr>
            <a:spLocks noGrp="1"/>
          </p:cNvSpPr>
          <p:nvPr>
            <p:ph idx="1"/>
          </p:nvPr>
        </p:nvSpPr>
        <p:spPr/>
        <p:txBody>
          <a:bodyPr>
            <a:normAutofit fontScale="92500" lnSpcReduction="20000"/>
          </a:bodyPr>
          <a:lstStyle/>
          <a:p>
            <a:r>
              <a:rPr lang="en-GB" b="1" dirty="0"/>
              <a:t>Explicit criteria </a:t>
            </a:r>
            <a:r>
              <a:rPr lang="en-GB" dirty="0"/>
              <a:t>are applied directly, and do not require interpretation by the person applying them. The most frequently used explicit criteria are Beers , Start and Stop. </a:t>
            </a:r>
            <a:endParaRPr lang="sr-Latn-RS" dirty="0"/>
          </a:p>
          <a:p>
            <a:r>
              <a:rPr lang="en-GB" dirty="0"/>
              <a:t>The Beers criterion is named after the Canadian doctor Beers , who in the 1990s compiled a list of drugs that should never be prescribed to people over 65 years of age . </a:t>
            </a:r>
            <a:endParaRPr lang="sr-Latn-RS" dirty="0"/>
          </a:p>
          <a:p>
            <a:r>
              <a:rPr lang="en-GB" dirty="0"/>
              <a:t>For example, that list includes benzodiazepines , which cause paradoxical excitation in the elderly instead of sedation . The recommendation from Beers' list is that benzodiazepines should only be prescribed for people over the age of 65 if there is no alternative therapy: for epilepsy, for </a:t>
            </a:r>
            <a:r>
              <a:rPr lang="en-GB" dirty="0" err="1"/>
              <a:t>behavior</a:t>
            </a:r>
            <a:r>
              <a:rPr lang="en-GB" dirty="0"/>
              <a:t> disorder during the sleep phase with rapid eye movement, for the treatment of withdrawal syndrome in benzodiazepine or alcohol addiction , for periprocedural </a:t>
            </a:r>
            <a:r>
              <a:rPr lang="en-GB" dirty="0" err="1"/>
              <a:t>anesthesia</a:t>
            </a:r>
            <a:r>
              <a:rPr lang="en-GB" dirty="0"/>
              <a:t> and for severe generalized anxiety disorder. </a:t>
            </a:r>
            <a:endParaRPr lang="en-US" dirty="0"/>
          </a:p>
        </p:txBody>
      </p:sp>
    </p:spTree>
    <p:extLst>
      <p:ext uri="{BB962C8B-B14F-4D97-AF65-F5344CB8AC3E}">
        <p14:creationId xmlns:p14="http://schemas.microsoft.com/office/powerpoint/2010/main" val="242600878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680339D-F8FC-5ADD-6936-894DDE32ED7C}"/>
              </a:ext>
            </a:extLst>
          </p:cNvPr>
          <p:cNvSpPr>
            <a:spLocks noGrp="1"/>
          </p:cNvSpPr>
          <p:nvPr>
            <p:ph type="title"/>
          </p:nvPr>
        </p:nvSpPr>
        <p:spPr/>
        <p:txBody>
          <a:bodyPr/>
          <a:lstStyle/>
          <a:p>
            <a:r>
              <a:rPr lang="sr-Latn-RS" b="1" dirty="0"/>
              <a:t>Start and Stopp criteria</a:t>
            </a:r>
            <a:endParaRPr lang="en-US" b="1" dirty="0"/>
          </a:p>
        </p:txBody>
      </p:sp>
      <p:sp>
        <p:nvSpPr>
          <p:cNvPr id="3" name="Content Placeholder 2">
            <a:extLst>
              <a:ext uri="{FF2B5EF4-FFF2-40B4-BE49-F238E27FC236}">
                <a16:creationId xmlns:a16="http://schemas.microsoft.com/office/drawing/2014/main" id="{BFF793EF-B28B-22E6-61FD-CB9805DF71C6}"/>
              </a:ext>
            </a:extLst>
          </p:cNvPr>
          <p:cNvSpPr>
            <a:spLocks noGrp="1"/>
          </p:cNvSpPr>
          <p:nvPr>
            <p:ph idx="1"/>
          </p:nvPr>
        </p:nvSpPr>
        <p:spPr/>
        <p:txBody>
          <a:bodyPr>
            <a:normAutofit fontScale="92500" lnSpcReduction="20000"/>
          </a:bodyPr>
          <a:lstStyle/>
          <a:p>
            <a:r>
              <a:rPr lang="en-GB" dirty="0"/>
              <a:t>The Start and Stop</a:t>
            </a:r>
            <a:r>
              <a:rPr lang="sr-Latn-RS" dirty="0"/>
              <a:t>p</a:t>
            </a:r>
            <a:r>
              <a:rPr lang="en-GB" dirty="0"/>
              <a:t> criteria were developed and published in 2008 by the Irish geriatrics specialist </a:t>
            </a:r>
            <a:r>
              <a:rPr lang="en-GB" dirty="0" err="1"/>
              <a:t>O'Mahony</a:t>
            </a:r>
            <a:r>
              <a:rPr lang="en-GB" dirty="0"/>
              <a:t> ( STOPP/START ). </a:t>
            </a:r>
            <a:endParaRPr lang="sr-Latn-RS" dirty="0"/>
          </a:p>
          <a:p>
            <a:r>
              <a:rPr lang="en-GB" dirty="0"/>
              <a:t>There are 65 stop criteria and 22 start criteria, and they are all classified into subgroups according to organic systems. </a:t>
            </a:r>
            <a:endParaRPr lang="sr-Latn-RS" dirty="0"/>
          </a:p>
          <a:p>
            <a:r>
              <a:rPr lang="en-GB" dirty="0"/>
              <a:t>The Stop criteria actually list drugs that should not be used in old patients (over 65 years old), similar to the Beers list, while the Start criteria warn of drugs that are not prescribed for the elderly, and should be prescribed . </a:t>
            </a:r>
            <a:endParaRPr lang="sr-Latn-RS" dirty="0"/>
          </a:p>
          <a:p>
            <a:r>
              <a:rPr lang="en-GB" dirty="0"/>
              <a:t>For example, one of the Stop criteria is that non-steroidal anti-inflammatory drugs should not be prescribed to elderly people if they have heart failure, because they can make it worse. </a:t>
            </a:r>
            <a:endParaRPr lang="sr-Latn-RS" dirty="0"/>
          </a:p>
          <a:p>
            <a:r>
              <a:rPr lang="en-GB" dirty="0"/>
              <a:t>An example of the Start criteria is the advice that old patients taking long-term corticosteroid therapy should be prescribed one of the bisphosphonates , in order to reduce the risk of osteoporotic fractures. </a:t>
            </a:r>
            <a:endParaRPr lang="en-US" dirty="0"/>
          </a:p>
        </p:txBody>
      </p:sp>
    </p:spTree>
    <p:extLst>
      <p:ext uri="{BB962C8B-B14F-4D97-AF65-F5344CB8AC3E}">
        <p14:creationId xmlns:p14="http://schemas.microsoft.com/office/powerpoint/2010/main" val="35107427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523C23-A358-0BC6-B62E-E0E6BE7CBFD4}"/>
              </a:ext>
            </a:extLst>
          </p:cNvPr>
          <p:cNvSpPr>
            <a:spLocks noGrp="1"/>
          </p:cNvSpPr>
          <p:nvPr>
            <p:ph type="title"/>
          </p:nvPr>
        </p:nvSpPr>
        <p:spPr/>
        <p:txBody>
          <a:bodyPr/>
          <a:lstStyle/>
          <a:p>
            <a:r>
              <a:rPr lang="sr-Latn-RS" dirty="0"/>
              <a:t>Implicit criteria</a:t>
            </a:r>
            <a:endParaRPr lang="en-US" dirty="0"/>
          </a:p>
        </p:txBody>
      </p:sp>
      <p:sp>
        <p:nvSpPr>
          <p:cNvPr id="3" name="Content Placeholder 2">
            <a:extLst>
              <a:ext uri="{FF2B5EF4-FFF2-40B4-BE49-F238E27FC236}">
                <a16:creationId xmlns:a16="http://schemas.microsoft.com/office/drawing/2014/main" id="{D24DE7F3-6FE8-E45B-DAEA-F9473B269918}"/>
              </a:ext>
            </a:extLst>
          </p:cNvPr>
          <p:cNvSpPr>
            <a:spLocks noGrp="1"/>
          </p:cNvSpPr>
          <p:nvPr>
            <p:ph idx="1"/>
          </p:nvPr>
        </p:nvSpPr>
        <p:spPr/>
        <p:txBody>
          <a:bodyPr>
            <a:normAutofit fontScale="92500" lnSpcReduction="10000"/>
          </a:bodyPr>
          <a:lstStyle/>
          <a:p>
            <a:r>
              <a:rPr lang="en-GB" dirty="0"/>
              <a:t>Implicit criteria are based on the assessment of the doctor, who takes into account the overall condition and situation of the patient, and then considers whether the prescribed drugs correspond to the needs. </a:t>
            </a:r>
            <a:endParaRPr lang="sr-Latn-RS" dirty="0"/>
          </a:p>
          <a:p>
            <a:r>
              <a:rPr lang="en-GB" dirty="0"/>
              <a:t>The most well-known and accepted implicit criteria are found in the </a:t>
            </a:r>
            <a:r>
              <a:rPr lang="en-GB" b="1" dirty="0"/>
              <a:t>Medication Appropriateness Index (MAI), </a:t>
            </a:r>
            <a:r>
              <a:rPr lang="en-GB" dirty="0"/>
              <a:t>which has 10 questions that the doctor should answer. </a:t>
            </a:r>
            <a:endParaRPr lang="sr-Latn-RS" dirty="0"/>
          </a:p>
          <a:p>
            <a:r>
              <a:rPr lang="en-GB" dirty="0"/>
              <a:t>Those ten questions refer to whether the medicine was given for the right indication, in the right dose, in the right way and for long enough; also, the prescriber should assess whether there is a clinically significant adverse interaction with other drugs or with another disease that the patient has, as well as whether there is a cheaper alternative for the drug he is prescribing. </a:t>
            </a:r>
            <a:endParaRPr lang="en-US" dirty="0"/>
          </a:p>
        </p:txBody>
      </p:sp>
    </p:spTree>
    <p:extLst>
      <p:ext uri="{BB962C8B-B14F-4D97-AF65-F5344CB8AC3E}">
        <p14:creationId xmlns:p14="http://schemas.microsoft.com/office/powerpoint/2010/main" val="157197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A2C6872-C4B8-884D-D980-7CCFE1FD237B}"/>
              </a:ext>
            </a:extLst>
          </p:cNvPr>
          <p:cNvSpPr>
            <a:spLocks noGrp="1"/>
          </p:cNvSpPr>
          <p:nvPr>
            <p:ph type="title"/>
          </p:nvPr>
        </p:nvSpPr>
        <p:spPr/>
        <p:txBody>
          <a:bodyPr/>
          <a:lstStyle/>
          <a:p>
            <a:r>
              <a:rPr lang="sr-Latn-RS" dirty="0"/>
              <a:t>Importance of Clinical audit</a:t>
            </a:r>
            <a:endParaRPr lang="en-US" dirty="0"/>
          </a:p>
        </p:txBody>
      </p:sp>
      <p:sp>
        <p:nvSpPr>
          <p:cNvPr id="3" name="Content Placeholder 2">
            <a:extLst>
              <a:ext uri="{FF2B5EF4-FFF2-40B4-BE49-F238E27FC236}">
                <a16:creationId xmlns:a16="http://schemas.microsoft.com/office/drawing/2014/main" id="{80B85CB4-2BEC-E2D9-869D-0A789CD6B835}"/>
              </a:ext>
            </a:extLst>
          </p:cNvPr>
          <p:cNvSpPr>
            <a:spLocks noGrp="1"/>
          </p:cNvSpPr>
          <p:nvPr>
            <p:ph idx="1"/>
          </p:nvPr>
        </p:nvSpPr>
        <p:spPr/>
        <p:txBody>
          <a:bodyPr>
            <a:normAutofit lnSpcReduction="10000"/>
          </a:bodyPr>
          <a:lstStyle/>
          <a:p>
            <a:r>
              <a:rPr lang="en-GB" dirty="0"/>
              <a:t>Criteria for detecting inappropriate prescribing are only somewhat useful in clinical practice; often, prescribing errors are associated with a wrong diagnosis or with a wrong interpretation of the severity of the patient's illness, as well as with the complex interaction of comorbidities and changes in the pharmacokinetics of the drug due to disorders in the body (e.g., in sepsis, clearance first increases and then decreases of </a:t>
            </a:r>
            <a:r>
              <a:rPr lang="en-GB" dirty="0" err="1"/>
              <a:t>hydrosoluble</a:t>
            </a:r>
            <a:r>
              <a:rPr lang="en-GB" dirty="0"/>
              <a:t> drugs, in patients on </a:t>
            </a:r>
            <a:r>
              <a:rPr lang="en-GB" dirty="0" err="1"/>
              <a:t>hemodialysis</a:t>
            </a:r>
            <a:r>
              <a:rPr lang="en-GB" dirty="0"/>
              <a:t> , the elimination of drugs depends on the residual diuresis , types of dialyzer membrane , duration of dialysis, etc.). </a:t>
            </a:r>
            <a:endParaRPr lang="sr-Latn-RS" dirty="0"/>
          </a:p>
          <a:p>
            <a:r>
              <a:rPr lang="en-GB" dirty="0"/>
              <a:t>Complete insight into potentially inappropriate prescribing is obtained only within the </a:t>
            </a:r>
            <a:r>
              <a:rPr lang="en-GB" b="1" dirty="0"/>
              <a:t>clinical review procedure of therapy </a:t>
            </a:r>
            <a:r>
              <a:rPr lang="en-GB" dirty="0"/>
              <a:t>("clinical audit"). </a:t>
            </a:r>
            <a:endParaRPr lang="en-US" dirty="0"/>
          </a:p>
        </p:txBody>
      </p:sp>
    </p:spTree>
    <p:extLst>
      <p:ext uri="{BB962C8B-B14F-4D97-AF65-F5344CB8AC3E}">
        <p14:creationId xmlns:p14="http://schemas.microsoft.com/office/powerpoint/2010/main" val="32529682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9D9606-5735-9CFB-ADE3-84CB43678D82}"/>
              </a:ext>
            </a:extLst>
          </p:cNvPr>
          <p:cNvSpPr>
            <a:spLocks noGrp="1"/>
          </p:cNvSpPr>
          <p:nvPr>
            <p:ph type="title"/>
          </p:nvPr>
        </p:nvSpPr>
        <p:spPr/>
        <p:txBody>
          <a:bodyPr/>
          <a:lstStyle/>
          <a:p>
            <a:r>
              <a:rPr lang="sr-Latn-RS" dirty="0"/>
              <a:t>Phases of clinical audit</a:t>
            </a:r>
            <a:endParaRPr lang="en-US" dirty="0"/>
          </a:p>
        </p:txBody>
      </p:sp>
      <p:sp>
        <p:nvSpPr>
          <p:cNvPr id="3" name="Content Placeholder 2">
            <a:extLst>
              <a:ext uri="{FF2B5EF4-FFF2-40B4-BE49-F238E27FC236}">
                <a16:creationId xmlns:a16="http://schemas.microsoft.com/office/drawing/2014/main" id="{64E21035-B75A-E35C-38CB-B66F184F45A0}"/>
              </a:ext>
            </a:extLst>
          </p:cNvPr>
          <p:cNvSpPr>
            <a:spLocks noGrp="1"/>
          </p:cNvSpPr>
          <p:nvPr>
            <p:ph idx="1"/>
          </p:nvPr>
        </p:nvSpPr>
        <p:spPr/>
        <p:txBody>
          <a:bodyPr>
            <a:normAutofit lnSpcReduction="10000"/>
          </a:bodyPr>
          <a:lstStyle/>
          <a:p>
            <a:r>
              <a:rPr lang="sr-Latn-RS" dirty="0"/>
              <a:t>Phase </a:t>
            </a:r>
            <a:r>
              <a:rPr lang="en-GB" dirty="0"/>
              <a:t>1</a:t>
            </a:r>
            <a:r>
              <a:rPr lang="sr-Latn-RS" dirty="0"/>
              <a:t> - </a:t>
            </a:r>
            <a:r>
              <a:rPr lang="en-GB" dirty="0"/>
              <a:t> first, the director of the health institution forms a committee that will conduct the review: the committee should have 3-5 members, at least one of whom should be a clinical pharmacologist, and the rest should be doctors of various specialties dealing with the branches of medicine in which the therapy will be reviewed (</a:t>
            </a:r>
            <a:r>
              <a:rPr lang="en-GB" dirty="0" err="1"/>
              <a:t>eg</a:t>
            </a:r>
            <a:r>
              <a:rPr lang="en-GB" dirty="0"/>
              <a:t>, if antibiotic therapy is being reviewed, then an infectious disease specialist and a clinical microbiologist are preferred members);</a:t>
            </a:r>
            <a:endParaRPr lang="sr-Latn-RS" dirty="0"/>
          </a:p>
          <a:p>
            <a:r>
              <a:rPr lang="sr-Latn-RS" dirty="0"/>
              <a:t>Phase 2 -</a:t>
            </a:r>
            <a:r>
              <a:rPr lang="en-GB" dirty="0"/>
              <a:t> the </a:t>
            </a:r>
            <a:r>
              <a:rPr lang="en-GB" dirty="0" err="1"/>
              <a:t>commi</a:t>
            </a:r>
            <a:r>
              <a:rPr lang="sr-Latn-RS" dirty="0"/>
              <a:t>ttee</a:t>
            </a:r>
            <a:r>
              <a:rPr lang="en-GB" dirty="0"/>
              <a:t> for clinical review of therapy decides which type of therapy will be controlled, in which department and which criteria will be important for assessing whether the therapy is adequately prescribed; </a:t>
            </a:r>
            <a:endParaRPr lang="en-US" dirty="0"/>
          </a:p>
        </p:txBody>
      </p:sp>
    </p:spTree>
    <p:extLst>
      <p:ext uri="{BB962C8B-B14F-4D97-AF65-F5344CB8AC3E}">
        <p14:creationId xmlns:p14="http://schemas.microsoft.com/office/powerpoint/2010/main" val="192661092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457287-A5CB-EB66-824E-D2B7729E4335}"/>
              </a:ext>
            </a:extLst>
          </p:cNvPr>
          <p:cNvSpPr>
            <a:spLocks noGrp="1"/>
          </p:cNvSpPr>
          <p:nvPr>
            <p:ph type="title"/>
          </p:nvPr>
        </p:nvSpPr>
        <p:spPr/>
        <p:txBody>
          <a:bodyPr/>
          <a:lstStyle/>
          <a:p>
            <a:r>
              <a:rPr lang="sr-Latn-RS" dirty="0"/>
              <a:t>Phases of clinical audit – cont.</a:t>
            </a:r>
            <a:endParaRPr lang="en-US" dirty="0"/>
          </a:p>
        </p:txBody>
      </p:sp>
      <p:sp>
        <p:nvSpPr>
          <p:cNvPr id="3" name="Content Placeholder 2">
            <a:extLst>
              <a:ext uri="{FF2B5EF4-FFF2-40B4-BE49-F238E27FC236}">
                <a16:creationId xmlns:a16="http://schemas.microsoft.com/office/drawing/2014/main" id="{42C32FFB-4D50-3357-2B7B-C22E243C0A3B}"/>
              </a:ext>
            </a:extLst>
          </p:cNvPr>
          <p:cNvSpPr>
            <a:spLocks noGrp="1"/>
          </p:cNvSpPr>
          <p:nvPr>
            <p:ph idx="1"/>
          </p:nvPr>
        </p:nvSpPr>
        <p:spPr/>
        <p:txBody>
          <a:bodyPr>
            <a:normAutofit lnSpcReduction="10000"/>
          </a:bodyPr>
          <a:lstStyle/>
          <a:p>
            <a:r>
              <a:rPr lang="en-GB" dirty="0"/>
              <a:t>in the third phase, the </a:t>
            </a:r>
            <a:r>
              <a:rPr lang="en-GB" dirty="0" err="1"/>
              <a:t>commi</a:t>
            </a:r>
            <a:r>
              <a:rPr lang="sr-Latn-RS" dirty="0"/>
              <a:t>ttee</a:t>
            </a:r>
            <a:r>
              <a:rPr lang="en-GB" dirty="0"/>
              <a:t> for clinical review of therapy announces its visit to the head of the department where the review is planned and informs him of the goals of the visit and the criteria for assessing the adequacy of therapy; </a:t>
            </a:r>
            <a:endParaRPr lang="sr-Latn-RS" dirty="0"/>
          </a:p>
          <a:p>
            <a:r>
              <a:rPr lang="sr-Latn-RS" dirty="0"/>
              <a:t>Phase </a:t>
            </a:r>
            <a:r>
              <a:rPr lang="en-GB" dirty="0"/>
              <a:t>4 is the arrival of the </a:t>
            </a:r>
            <a:r>
              <a:rPr lang="en-GB" dirty="0" err="1"/>
              <a:t>Commi</a:t>
            </a:r>
            <a:r>
              <a:rPr lang="sr-Latn-RS" dirty="0"/>
              <a:t>ttee</a:t>
            </a:r>
            <a:r>
              <a:rPr lang="en-GB" dirty="0"/>
              <a:t> at the announced time, a random selection of a certain number of medical histories of patients who are currently undergoing treatment and then a detailed review of those histories in the presence of ward doctors, analysis of therapy according to previously adopted criteria, discussion, drawing conclusions and drawing up minutes that contains all relevant information and audit conclusions; </a:t>
            </a:r>
            <a:endParaRPr lang="en-US" dirty="0"/>
          </a:p>
        </p:txBody>
      </p:sp>
    </p:spTree>
    <p:extLst>
      <p:ext uri="{BB962C8B-B14F-4D97-AF65-F5344CB8AC3E}">
        <p14:creationId xmlns:p14="http://schemas.microsoft.com/office/powerpoint/2010/main" val="375807462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3276F2-421A-9C89-241A-E58AC46DA81C}"/>
              </a:ext>
            </a:extLst>
          </p:cNvPr>
          <p:cNvSpPr>
            <a:spLocks noGrp="1"/>
          </p:cNvSpPr>
          <p:nvPr>
            <p:ph type="title"/>
          </p:nvPr>
        </p:nvSpPr>
        <p:spPr/>
        <p:txBody>
          <a:bodyPr/>
          <a:lstStyle/>
          <a:p>
            <a:r>
              <a:rPr lang="sr-Latn-RS" dirty="0"/>
              <a:t>Phases of clinical audit – cont.</a:t>
            </a:r>
            <a:endParaRPr lang="en-US" dirty="0"/>
          </a:p>
        </p:txBody>
      </p:sp>
      <p:sp>
        <p:nvSpPr>
          <p:cNvPr id="3" name="Content Placeholder 2">
            <a:extLst>
              <a:ext uri="{FF2B5EF4-FFF2-40B4-BE49-F238E27FC236}">
                <a16:creationId xmlns:a16="http://schemas.microsoft.com/office/drawing/2014/main" id="{283CD6FD-CB64-4FD3-6456-44FF70B77C9F}"/>
              </a:ext>
            </a:extLst>
          </p:cNvPr>
          <p:cNvSpPr>
            <a:spLocks noGrp="1"/>
          </p:cNvSpPr>
          <p:nvPr>
            <p:ph idx="1"/>
          </p:nvPr>
        </p:nvSpPr>
        <p:spPr/>
        <p:txBody>
          <a:bodyPr/>
          <a:lstStyle/>
          <a:p>
            <a:r>
              <a:rPr lang="sr-Latn-RS" dirty="0"/>
              <a:t>Phase </a:t>
            </a:r>
            <a:r>
              <a:rPr lang="en-GB" dirty="0"/>
              <a:t>5</a:t>
            </a:r>
            <a:r>
              <a:rPr lang="sr-Latn-RS" dirty="0"/>
              <a:t> -</a:t>
            </a:r>
            <a:r>
              <a:rPr lang="en-GB" dirty="0"/>
              <a:t> one copy of the report is handed over to the head of the department where the control is carried out, and the </a:t>
            </a:r>
            <a:r>
              <a:rPr lang="en-GB" dirty="0" err="1"/>
              <a:t>Commi</a:t>
            </a:r>
            <a:r>
              <a:rPr lang="sr-Latn-RS" dirty="0"/>
              <a:t>ttee</a:t>
            </a:r>
            <a:r>
              <a:rPr lang="en-GB" dirty="0"/>
              <a:t> schedules a return visit to the department in about 7 days, when the therapy audit report will be discussed at the professional collegium (attended by all the doctors of that department); </a:t>
            </a:r>
            <a:endParaRPr lang="sr-Latn-RS" dirty="0"/>
          </a:p>
          <a:p>
            <a:r>
              <a:rPr lang="sr-Latn-RS" dirty="0"/>
              <a:t>Phase </a:t>
            </a:r>
            <a:r>
              <a:rPr lang="en-GB" dirty="0"/>
              <a:t>6</a:t>
            </a:r>
            <a:r>
              <a:rPr lang="sr-Latn-RS" dirty="0"/>
              <a:t> -</a:t>
            </a:r>
            <a:r>
              <a:rPr lang="en-GB" dirty="0"/>
              <a:t> the </a:t>
            </a:r>
            <a:r>
              <a:rPr lang="en-GB" dirty="0" err="1"/>
              <a:t>commi</a:t>
            </a:r>
            <a:r>
              <a:rPr lang="sr-Latn-RS" dirty="0"/>
              <a:t>ttee</a:t>
            </a:r>
            <a:r>
              <a:rPr lang="en-GB" dirty="0"/>
              <a:t> comes again in 7 days, as scheduled, and at the expert collegium presents to the doctors of the </a:t>
            </a:r>
            <a:r>
              <a:rPr lang="sr-Latn-RS" dirty="0"/>
              <a:t>reviewed</a:t>
            </a:r>
            <a:r>
              <a:rPr lang="en-GB" dirty="0"/>
              <a:t> department details from the minutes, conclusions and proposals for corrections of prescribing in the future, and then opens a free discussion in which everyone should participate;</a:t>
            </a:r>
            <a:endParaRPr lang="en-US" dirty="0"/>
          </a:p>
        </p:txBody>
      </p:sp>
    </p:spTree>
    <p:extLst>
      <p:ext uri="{BB962C8B-B14F-4D97-AF65-F5344CB8AC3E}">
        <p14:creationId xmlns:p14="http://schemas.microsoft.com/office/powerpoint/2010/main" val="76014103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TotalTime>
  <Words>1233</Words>
  <Application>Microsoft Office PowerPoint</Application>
  <PresentationFormat>Widescreen</PresentationFormat>
  <Paragraphs>38</Paragraphs>
  <Slides>11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11</vt:i4>
      </vt:variant>
    </vt:vector>
  </HeadingPairs>
  <TitlesOfParts>
    <vt:vector size="15" baseType="lpstr">
      <vt:lpstr>Arial</vt:lpstr>
      <vt:lpstr>Calibri</vt:lpstr>
      <vt:lpstr>Calibri Light</vt:lpstr>
      <vt:lpstr>Office Theme</vt:lpstr>
      <vt:lpstr>RATIONAL THERAPY AND INAPPROPRIATE PRESCRIBING </vt:lpstr>
      <vt:lpstr>Introduction</vt:lpstr>
      <vt:lpstr>Criteria for potentially inappropriate prescribing</vt:lpstr>
      <vt:lpstr>Start and Stopp criteria</vt:lpstr>
      <vt:lpstr>Implicit criteria</vt:lpstr>
      <vt:lpstr>Importance of Clinical audit</vt:lpstr>
      <vt:lpstr>Phases of clinical audit</vt:lpstr>
      <vt:lpstr>Phases of clinical audit – cont.</vt:lpstr>
      <vt:lpstr>Phases of clinical audit – cont.</vt:lpstr>
      <vt:lpstr>Phases of clinical audit – cont.</vt:lpstr>
      <vt:lpstr>Conclusions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Master Box</dc:creator>
  <cp:lastModifiedBy>Master Box</cp:lastModifiedBy>
  <cp:revision>9</cp:revision>
  <dcterms:created xsi:type="dcterms:W3CDTF">2023-08-17T14:30:49Z</dcterms:created>
  <dcterms:modified xsi:type="dcterms:W3CDTF">2023-08-17T14:47:21Z</dcterms:modified>
</cp:coreProperties>
</file>

<file path=docProps/thumbnail.jpeg>
</file>